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8" r:id="rId3"/>
    <p:sldId id="259" r:id="rId4"/>
    <p:sldId id="261" r:id="rId5"/>
    <p:sldId id="260" r:id="rId6"/>
    <p:sldId id="262" r:id="rId7"/>
  </p:sldIdLst>
  <p:sldSz cx="12192000" cy="6858000"/>
  <p:notesSz cx="6858000" cy="9144000"/>
  <p:defaultTextStyle>
    <a:defPPr>
      <a:defRPr lang="en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365D"/>
    <a:srgbClr val="EF9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58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986549-ECDC-D143-AFBA-777D5C24259C}" type="datetimeFigureOut">
              <a:rPr lang="en-GR" smtClean="0"/>
              <a:t>02/15/2026</a:t>
            </a:fld>
            <a:endParaRPr lang="en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951350-97E4-7947-9B59-773013576F67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476350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951350-97E4-7947-9B59-773013576F67}" type="slidenum">
              <a:rPr lang="en-GR" smtClean="0"/>
              <a:t>2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0933294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44501A46-1C5E-09AD-4BA1-36BC4FF01FEE}"/>
              </a:ext>
            </a:extLst>
          </p:cNvPr>
          <p:cNvGrpSpPr/>
          <p:nvPr userDrawn="1"/>
        </p:nvGrpSpPr>
        <p:grpSpPr>
          <a:xfrm>
            <a:off x="1002082" y="6043799"/>
            <a:ext cx="2755726" cy="491166"/>
            <a:chOff x="6096000" y="516134"/>
            <a:chExt cx="4957823" cy="883656"/>
          </a:xfrm>
        </p:grpSpPr>
        <p:pic>
          <p:nvPicPr>
            <p:cNvPr id="8" name="Picture 7" descr="A close-up of a logo&#10;&#10;AI-generated content may be incorrect.">
              <a:extLst>
                <a:ext uri="{FF2B5EF4-FFF2-40B4-BE49-F238E27FC236}">
                  <a16:creationId xmlns:a16="http://schemas.microsoft.com/office/drawing/2014/main" id="{C02EB1D8-3EE7-BDFA-6859-6AC77CD8714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8864" t="16931" r="8299" b="13380"/>
            <a:stretch>
              <a:fillRect/>
            </a:stretch>
          </p:blipFill>
          <p:spPr>
            <a:xfrm>
              <a:off x="6096000" y="622478"/>
              <a:ext cx="3398468" cy="777312"/>
            </a:xfrm>
            <a:prstGeom prst="rect">
              <a:avLst/>
            </a:prstGeom>
          </p:spPr>
        </p:pic>
        <p:pic>
          <p:nvPicPr>
            <p:cNvPr id="9" name="Picture 8" descr="A green and orange striped object with black and blue text&#10;&#10;AI-generated content may be incorrect.">
              <a:extLst>
                <a:ext uri="{FF2B5EF4-FFF2-40B4-BE49-F238E27FC236}">
                  <a16:creationId xmlns:a16="http://schemas.microsoft.com/office/drawing/2014/main" id="{A1015859-D9DF-B9DE-EDF5-E53DE00142B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b="10730"/>
            <a:stretch>
              <a:fillRect/>
            </a:stretch>
          </p:blipFill>
          <p:spPr>
            <a:xfrm>
              <a:off x="9803980" y="516134"/>
              <a:ext cx="1249843" cy="883656"/>
            </a:xfrm>
            <a:prstGeom prst="rect">
              <a:avLst/>
            </a:prstGeom>
          </p:spPr>
        </p:pic>
      </p:grpSp>
      <p:pic>
        <p:nvPicPr>
          <p:cNvPr id="10" name="Picture 9" descr="A black background with purple text&#10;&#10;AI-generated content may be incorrect.">
            <a:extLst>
              <a:ext uri="{FF2B5EF4-FFF2-40B4-BE49-F238E27FC236}">
                <a16:creationId xmlns:a16="http://schemas.microsoft.com/office/drawing/2014/main" id="{E6D1D2ED-45C2-3AEF-A33C-AC206EDF5BB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944100" y="6098001"/>
            <a:ext cx="1343919" cy="382762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FB5BEDC-81E4-E9AE-10FF-706F3C2F56CD}"/>
              </a:ext>
            </a:extLst>
          </p:cNvPr>
          <p:cNvCxnSpPr/>
          <p:nvPr userDrawn="1"/>
        </p:nvCxnSpPr>
        <p:spPr>
          <a:xfrm>
            <a:off x="1002082" y="5837546"/>
            <a:ext cx="10285937" cy="0"/>
          </a:xfrm>
          <a:prstGeom prst="line">
            <a:avLst/>
          </a:prstGeom>
          <a:ln w="12700">
            <a:solidFill>
              <a:srgbClr val="38365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itle 1">
            <a:extLst>
              <a:ext uri="{FF2B5EF4-FFF2-40B4-BE49-F238E27FC236}">
                <a16:creationId xmlns:a16="http://schemas.microsoft.com/office/drawing/2014/main" id="{614D58B6-3F21-7F21-7866-24345BBF4D2B}"/>
              </a:ext>
            </a:extLst>
          </p:cNvPr>
          <p:cNvSpPr txBox="1">
            <a:spLocks/>
          </p:cNvSpPr>
          <p:nvPr userDrawn="1"/>
        </p:nvSpPr>
        <p:spPr>
          <a:xfrm>
            <a:off x="8576434" y="6289382"/>
            <a:ext cx="1691014" cy="184666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200" dirty="0">
                <a:solidFill>
                  <a:srgbClr val="38365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l-GR" sz="1200" dirty="0">
                <a:solidFill>
                  <a:srgbClr val="38365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Σε συνεργασία με</a:t>
            </a:r>
            <a:endParaRPr lang="en-GR" sz="1200" dirty="0">
              <a:solidFill>
                <a:srgbClr val="38365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655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1D8175-59F4-DE19-28A8-36046EE91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74D6A2-9942-DBB8-C2F0-B7F7A7D975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396582-20AB-169F-9D11-A88E9C090D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E9B9D-318C-2D43-8C19-50ED6FFB6C86}" type="datetimeFigureOut">
              <a:rPr lang="en-GR" smtClean="0"/>
              <a:t>02/15/2026</a:t>
            </a:fld>
            <a:endParaRPr lang="en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1B075B-FB0C-82A4-40D8-5B1282C57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C88CDD-6642-6690-647F-16F518DFA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B51FB-D989-B146-95AA-4138BB10FDA3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744051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C1DA60-7118-BEC5-E505-AFE9D1EAE7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G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9C946E-7EFC-58AF-D404-D58330E3B3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88CCFA-73FE-D5FA-7920-B08F59C70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E9B9D-318C-2D43-8C19-50ED6FFB6C86}" type="datetimeFigureOut">
              <a:rPr lang="en-GR" smtClean="0"/>
              <a:t>02/15/2026</a:t>
            </a:fld>
            <a:endParaRPr lang="en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970F5C-71E1-2A36-24F8-52549FAB4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69787F-AEA8-FB3A-694F-F1AD88BFA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B51FB-D989-B146-95AA-4138BB10FDA3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877721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49C2BD-20A0-1210-37A8-AADDD9691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A3B082-89C8-15D8-2504-E4881DDBFD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B586E4-5BBE-BFF1-55EB-AA64FF064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E9B9D-318C-2D43-8C19-50ED6FFB6C86}" type="datetimeFigureOut">
              <a:rPr lang="en-GR" smtClean="0"/>
              <a:t>02/15/2026</a:t>
            </a:fld>
            <a:endParaRPr lang="en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76F6BD-4B7F-FE1D-6C3B-6669DCAF0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9F6A8C-E7D8-1CDE-E34D-D36266D0F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B51FB-D989-B146-95AA-4138BB10FDA3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135655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3B116-F44F-092F-650D-3A103B97C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6C65FD-5973-8E80-51C6-4F6E04D0D2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B0F46A-A31C-ACCB-58F6-D6509360F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E9B9D-318C-2D43-8C19-50ED6FFB6C86}" type="datetimeFigureOut">
              <a:rPr lang="en-GR" smtClean="0"/>
              <a:t>02/15/2026</a:t>
            </a:fld>
            <a:endParaRPr lang="en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60E0B5-E508-00E9-F749-6DE25F59F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C5D47E-F289-A710-6EE0-9A02AFCB4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B51FB-D989-B146-95AA-4138BB10FDA3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724441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B0AFB-5252-9334-D87E-DCE7DFF9F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13BA18-E576-5097-F3B5-D72A610E1C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ABC2DB-28BE-950A-981B-899B4D66E4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805752-2079-D089-2FD9-CA1E9019A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E9B9D-318C-2D43-8C19-50ED6FFB6C86}" type="datetimeFigureOut">
              <a:rPr lang="en-GR" smtClean="0"/>
              <a:t>02/15/2026</a:t>
            </a:fld>
            <a:endParaRPr lang="en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F9DA4D-51C9-3C7C-71E1-A4569951E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0C8AC1-CBF7-61E8-1061-6C9562626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B51FB-D989-B146-95AA-4138BB10FDA3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637771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369E9-EE19-14A5-562F-6A1152A8F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CE6A04-3249-5321-B088-2DA1E6E16B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348015-ADAD-2FEC-C1FF-0C0115D79D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B2AF0F-59B1-8EEC-AD13-307BD858F5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57DE4B-0C9C-22E9-E0BD-2EA705C97E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BC0DE6A-0209-C7B6-FACA-76D953515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E9B9D-318C-2D43-8C19-50ED6FFB6C86}" type="datetimeFigureOut">
              <a:rPr lang="en-GR" smtClean="0"/>
              <a:t>02/15/2026</a:t>
            </a:fld>
            <a:endParaRPr lang="en-G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89CC39C-1D7D-A9DA-98EF-926D77B52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4ECF21-1803-AAA2-12A5-FBE024FB9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B51FB-D989-B146-95AA-4138BB10FDA3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856504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60D357-C2C0-1AFD-3E69-A6ACFD47E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FC8DFD-01AD-3B4B-A0BC-F1C92349D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E9B9D-318C-2D43-8C19-50ED6FFB6C86}" type="datetimeFigureOut">
              <a:rPr lang="en-GR" smtClean="0"/>
              <a:t>02/15/2026</a:t>
            </a:fld>
            <a:endParaRPr lang="en-G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5AC718-E693-E1AF-7CEC-ABB6D66A1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FD820A-B66A-D80A-F1D1-EB51F8F47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B51FB-D989-B146-95AA-4138BB10FDA3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90148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62DD964-9C9E-CC72-093C-53427B5594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E9B9D-318C-2D43-8C19-50ED6FFB6C86}" type="datetimeFigureOut">
              <a:rPr lang="en-GR" smtClean="0"/>
              <a:t>02/15/2026</a:t>
            </a:fld>
            <a:endParaRPr lang="en-G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E4F653-0601-BC51-860D-0E9EBA95F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B02760-6A26-9E66-3D7B-57549CC9B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B51FB-D989-B146-95AA-4138BB10FDA3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410383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29450-3791-8357-3474-E2F095B86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070AC4-5F0D-80EA-B40A-3B18B06736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B50110-87DF-DD97-5FAC-55C4121315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4F8A76-DC0D-5857-636E-068491C7D4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E9B9D-318C-2D43-8C19-50ED6FFB6C86}" type="datetimeFigureOut">
              <a:rPr lang="en-GR" smtClean="0"/>
              <a:t>02/15/2026</a:t>
            </a:fld>
            <a:endParaRPr lang="en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D60D69-085C-1C81-D3F9-F7FEAF7ED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778B2F-538B-2151-3FC3-84C14A705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B51FB-D989-B146-95AA-4138BB10FDA3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675540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59CEA3-1492-CDFD-FD85-D379C50D0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D53F8C9-FFAF-2557-20CE-AF60547023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3E5713-917D-617B-054F-8332EFCCD2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3CC72A-F7B1-8BBC-4CF0-EF22AA27E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E9B9D-318C-2D43-8C19-50ED6FFB6C86}" type="datetimeFigureOut">
              <a:rPr lang="en-GR" smtClean="0"/>
              <a:t>02/15/2026</a:t>
            </a:fld>
            <a:endParaRPr lang="en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71420D-A465-84C4-916C-4119DAD1A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FEE150-FCEF-4224-A620-310809EBF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B51FB-D989-B146-95AA-4138BB10FDA3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543925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0B484A-D4E7-4C24-8780-5438430EC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171A30-E7BC-511F-D889-4AD76E8C54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471BC0-FC82-4308-C63B-01A3B60FFD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A6E9B9D-318C-2D43-8C19-50ED6FFB6C86}" type="datetimeFigureOut">
              <a:rPr lang="en-GR" smtClean="0"/>
              <a:t>02/15/2026</a:t>
            </a:fld>
            <a:endParaRPr lang="en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E46B48-B893-8A6B-5D1D-4C1EE873DF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994B2A-94AA-B153-4ACD-9CA018AE6B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DCB51FB-D989-B146-95AA-4138BB10FDA3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694212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03E75-8E47-CD31-0FD8-1CE4DE885D6E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002082" y="2267453"/>
            <a:ext cx="10187836" cy="2555123"/>
          </a:xfrm>
        </p:spPr>
        <p:txBody>
          <a:bodyPr lIns="0" tIns="0" rIns="0" bIns="0" anchor="t" anchorCtr="0">
            <a:spAutoFit/>
          </a:bodyPr>
          <a:lstStyle/>
          <a:p>
            <a:pPr algn="l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sz="3600" b="1" spc="-100" dirty="0">
                <a:solidFill>
                  <a:srgbClr val="38365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Τα Επαγγελματικά Ενδιαφέροντα </a:t>
            </a:r>
            <a:br>
              <a:rPr lang="el-GR" sz="3600" b="1" spc="-100" dirty="0">
                <a:solidFill>
                  <a:srgbClr val="38365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l-GR" sz="3600" b="1" spc="-100" dirty="0">
                <a:solidFill>
                  <a:srgbClr val="38365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Μαθητών &amp; Μαθητριών του Δήμου Λαρισαίων </a:t>
            </a:r>
            <a:br>
              <a:rPr lang="el-GR" sz="3600" b="1" spc="-100" dirty="0">
                <a:solidFill>
                  <a:srgbClr val="38365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l-GR" sz="3600" b="1" spc="-100" dirty="0">
                <a:solidFill>
                  <a:srgbClr val="38365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Σχολικό Έτος 2025-2026: </a:t>
            </a:r>
            <a:br>
              <a:rPr lang="el-GR" sz="3400" spc="-100" dirty="0">
                <a:solidFill>
                  <a:srgbClr val="38365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l-GR" sz="2800" spc="-100" dirty="0">
                <a:solidFill>
                  <a:srgbClr val="38365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Μια αποτύπωση των ενδιαφερόντων της </a:t>
            </a:r>
            <a:r>
              <a:rPr lang="en-GB" sz="2800" spc="-100" dirty="0">
                <a:solidFill>
                  <a:srgbClr val="38365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Gen Z</a:t>
            </a:r>
            <a:endParaRPr lang="en-GR" sz="2800" spc="-100" dirty="0">
              <a:solidFill>
                <a:srgbClr val="38365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4314057-65D5-B05B-2EF2-2328403C6AEB}"/>
              </a:ext>
            </a:extLst>
          </p:cNvPr>
          <p:cNvSpPr/>
          <p:nvPr/>
        </p:nvSpPr>
        <p:spPr>
          <a:xfrm>
            <a:off x="0" y="5282876"/>
            <a:ext cx="12192000" cy="1575124"/>
          </a:xfrm>
          <a:prstGeom prst="rect">
            <a:avLst/>
          </a:prstGeom>
          <a:solidFill>
            <a:srgbClr val="38365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850E7C3-2372-C479-C1EF-6433B1D9DCD2}"/>
              </a:ext>
            </a:extLst>
          </p:cNvPr>
          <p:cNvGrpSpPr/>
          <p:nvPr/>
        </p:nvGrpSpPr>
        <p:grpSpPr>
          <a:xfrm>
            <a:off x="6104996" y="685799"/>
            <a:ext cx="5172604" cy="921937"/>
            <a:chOff x="6096000" y="516134"/>
            <a:chExt cx="4957823" cy="883656"/>
          </a:xfrm>
        </p:grpSpPr>
        <p:pic>
          <p:nvPicPr>
            <p:cNvPr id="5" name="Picture 4" descr="A close-up of a logo&#10;&#10;AI-generated content may be incorrect.">
              <a:extLst>
                <a:ext uri="{FF2B5EF4-FFF2-40B4-BE49-F238E27FC236}">
                  <a16:creationId xmlns:a16="http://schemas.microsoft.com/office/drawing/2014/main" id="{72BBE68E-6084-4073-DC4A-2D31F332B89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8864" t="16931" r="8299" b="13380"/>
            <a:stretch>
              <a:fillRect/>
            </a:stretch>
          </p:blipFill>
          <p:spPr>
            <a:xfrm>
              <a:off x="6096000" y="622478"/>
              <a:ext cx="3398468" cy="777312"/>
            </a:xfrm>
            <a:prstGeom prst="rect">
              <a:avLst/>
            </a:prstGeom>
          </p:spPr>
        </p:pic>
        <p:pic>
          <p:nvPicPr>
            <p:cNvPr id="7" name="Picture 6" descr="A green and orange striped object with black and blue text&#10;&#10;AI-generated content may be incorrect.">
              <a:extLst>
                <a:ext uri="{FF2B5EF4-FFF2-40B4-BE49-F238E27FC236}">
                  <a16:creationId xmlns:a16="http://schemas.microsoft.com/office/drawing/2014/main" id="{D4FFA551-6AC7-4FC7-B0A7-A234E58155E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b="10730"/>
            <a:stretch>
              <a:fillRect/>
            </a:stretch>
          </p:blipFill>
          <p:spPr>
            <a:xfrm>
              <a:off x="9803980" y="516134"/>
              <a:ext cx="1249843" cy="883656"/>
            </a:xfrm>
            <a:prstGeom prst="rect">
              <a:avLst/>
            </a:prstGeom>
          </p:spPr>
        </p:pic>
      </p:grpSp>
      <p:pic>
        <p:nvPicPr>
          <p:cNvPr id="12" name="Picture 11" descr="A black and white logo&#10;&#10;AI-generated content may be incorrect.">
            <a:extLst>
              <a:ext uri="{FF2B5EF4-FFF2-40B4-BE49-F238E27FC236}">
                <a16:creationId xmlns:a16="http://schemas.microsoft.com/office/drawing/2014/main" id="{69C0CC41-A034-0EE5-6711-92B301D533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31474" y="5893261"/>
            <a:ext cx="2146126" cy="622377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BE4A84F7-E618-99F3-6E7B-2ABFA5311DB1}"/>
              </a:ext>
            </a:extLst>
          </p:cNvPr>
          <p:cNvSpPr txBox="1">
            <a:spLocks/>
          </p:cNvSpPr>
          <p:nvPr/>
        </p:nvSpPr>
        <p:spPr>
          <a:xfrm>
            <a:off x="7490564" y="6319521"/>
            <a:ext cx="1691014" cy="21544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l-GR" sz="1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Σε συνεργασία με</a:t>
            </a:r>
            <a:endParaRPr lang="en-GR" sz="1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9C11D07-D0C5-C6A0-3778-267E025C0C82}"/>
              </a:ext>
            </a:extLst>
          </p:cNvPr>
          <p:cNvSpPr/>
          <p:nvPr/>
        </p:nvSpPr>
        <p:spPr>
          <a:xfrm>
            <a:off x="0" y="934607"/>
            <a:ext cx="2541309" cy="424320"/>
          </a:xfrm>
          <a:prstGeom prst="rect">
            <a:avLst/>
          </a:prstGeom>
          <a:solidFill>
            <a:srgbClr val="EF92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D7A6D0E0-9BE1-FCA0-E32D-51A1DCF9CC06}"/>
              </a:ext>
            </a:extLst>
          </p:cNvPr>
          <p:cNvSpPr txBox="1">
            <a:spLocks/>
          </p:cNvSpPr>
          <p:nvPr/>
        </p:nvSpPr>
        <p:spPr>
          <a:xfrm>
            <a:off x="1064713" y="970907"/>
            <a:ext cx="1691014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l-GR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ΕΡΕΥΝΑ</a:t>
            </a:r>
            <a:endParaRPr lang="en-GR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9DD26792-DA1D-2842-61BC-0415FB910AA1}"/>
              </a:ext>
            </a:extLst>
          </p:cNvPr>
          <p:cNvSpPr txBox="1">
            <a:spLocks/>
          </p:cNvSpPr>
          <p:nvPr/>
        </p:nvSpPr>
        <p:spPr>
          <a:xfrm>
            <a:off x="1002082" y="6294469"/>
            <a:ext cx="4108535" cy="2769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l-GR" sz="1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ΚΥΡΙΑΚΗ 15 ΦΕΒΡΟΥΑΡΙΟΥ 2026</a:t>
            </a:r>
            <a:endParaRPr lang="en-GR" sz="1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CD9E2EB-1F00-D330-EC85-DB132F4C07E7}"/>
              </a:ext>
            </a:extLst>
          </p:cNvPr>
          <p:cNvSpPr/>
          <p:nvPr/>
        </p:nvSpPr>
        <p:spPr>
          <a:xfrm>
            <a:off x="0" y="5212031"/>
            <a:ext cx="11189918" cy="180276"/>
          </a:xfrm>
          <a:prstGeom prst="rect">
            <a:avLst/>
          </a:prstGeom>
          <a:solidFill>
            <a:srgbClr val="EF92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1728880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D22BD8-77BD-E7B8-7996-C8890EF1E1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ue and yellow bar chart with black text&#10;&#10;AI-generated content may be incorrect.">
            <a:extLst>
              <a:ext uri="{FF2B5EF4-FFF2-40B4-BE49-F238E27FC236}">
                <a16:creationId xmlns:a16="http://schemas.microsoft.com/office/drawing/2014/main" id="{0688D43E-5472-6C3C-4D71-76F49731CD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2390" y="2054392"/>
            <a:ext cx="10275629" cy="3211134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F003867C-8DE8-92E8-0F11-F68D8712440F}"/>
              </a:ext>
            </a:extLst>
          </p:cNvPr>
          <p:cNvSpPr txBox="1">
            <a:spLocks/>
          </p:cNvSpPr>
          <p:nvPr/>
        </p:nvSpPr>
        <p:spPr>
          <a:xfrm>
            <a:off x="1001712" y="873125"/>
            <a:ext cx="10188575" cy="614363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sz="3600" b="1" spc="-100" dirty="0">
                <a:solidFill>
                  <a:srgbClr val="38365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Προτιμήσεις Μαθητών &amp; Μαθητριών</a:t>
            </a:r>
            <a:endParaRPr lang="en-GR" sz="2800" spc="-100" dirty="0">
              <a:solidFill>
                <a:srgbClr val="38365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14262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87E9D17-B9C5-0EA7-683A-1E76C7B4F7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blue and yellow bar chart with black text&#10;&#10;AI-generated content may be incorrect.">
            <a:extLst>
              <a:ext uri="{FF2B5EF4-FFF2-40B4-BE49-F238E27FC236}">
                <a16:creationId xmlns:a16="http://schemas.microsoft.com/office/drawing/2014/main" id="{09B724A2-B6AB-E7DB-6F4E-4EDAC4DE1E5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0279"/>
          <a:stretch>
            <a:fillRect/>
          </a:stretch>
        </p:blipFill>
        <p:spPr>
          <a:xfrm>
            <a:off x="1012390" y="2219428"/>
            <a:ext cx="10275629" cy="2881062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69D397D3-02F5-9709-A262-C3E165B3BDE6}"/>
              </a:ext>
            </a:extLst>
          </p:cNvPr>
          <p:cNvSpPr txBox="1">
            <a:spLocks/>
          </p:cNvSpPr>
          <p:nvPr/>
        </p:nvSpPr>
        <p:spPr>
          <a:xfrm>
            <a:off x="1001712" y="873125"/>
            <a:ext cx="10188575" cy="614363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sz="3600" b="1" spc="-100" dirty="0">
                <a:solidFill>
                  <a:srgbClr val="38365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Προτιμήσεις Μαθητών &amp; Μαθητριών</a:t>
            </a:r>
            <a:endParaRPr lang="en-GR" sz="2800" spc="-100" dirty="0">
              <a:solidFill>
                <a:srgbClr val="38365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12112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5A5CFD9-2D30-A455-EBCA-9396D5C9B1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0B87D-4B62-2E3A-A1E4-6DB4655F1148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001712" y="873125"/>
            <a:ext cx="10188575" cy="614363"/>
          </a:xfrm>
        </p:spPr>
        <p:txBody>
          <a:bodyPr lIns="0" tIns="0" rIns="0" bIns="0" anchor="t" anchorCtr="0">
            <a:spAutoFit/>
          </a:bodyPr>
          <a:lstStyle/>
          <a:p>
            <a:pPr algn="l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b="1" spc="-100" dirty="0">
                <a:solidFill>
                  <a:srgbClr val="38365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Top 10 </a:t>
            </a:r>
            <a:r>
              <a:rPr lang="el-GR" sz="3600" b="1" spc="-100" dirty="0">
                <a:solidFill>
                  <a:srgbClr val="38365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Προτιμήσεων Μαθητών</a:t>
            </a:r>
            <a:endParaRPr lang="en-GR" sz="2800" spc="-100" dirty="0">
              <a:solidFill>
                <a:srgbClr val="38365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5" descr="A graph with numbers and text&#10;&#10;AI-generated content may be incorrect.">
            <a:extLst>
              <a:ext uri="{FF2B5EF4-FFF2-40B4-BE49-F238E27FC236}">
                <a16:creationId xmlns:a16="http://schemas.microsoft.com/office/drawing/2014/main" id="{BA536F42-C589-3955-C698-D1E902C93E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5619" y="1939854"/>
            <a:ext cx="7772400" cy="34004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D3D708F-E63C-E19C-F2F4-C7906B65A8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825" y="3580489"/>
            <a:ext cx="624199" cy="1759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7622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9CF10CC-D51D-C4DE-1627-659C2EA906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53193-8C2C-C431-C254-7FB13E692F97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002082" y="873125"/>
            <a:ext cx="10188575" cy="614363"/>
          </a:xfrm>
        </p:spPr>
        <p:txBody>
          <a:bodyPr lIns="0" tIns="0" rIns="0" bIns="0" anchor="t" anchorCtr="0">
            <a:spAutoFit/>
          </a:bodyPr>
          <a:lstStyle/>
          <a:p>
            <a:pPr algn="l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b="1" spc="-100" dirty="0">
                <a:solidFill>
                  <a:srgbClr val="38365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Top 10 </a:t>
            </a:r>
            <a:r>
              <a:rPr lang="el-GR" sz="3600" b="1" spc="-100" dirty="0">
                <a:solidFill>
                  <a:srgbClr val="38365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Προτιμήσεων Μαθητριών</a:t>
            </a:r>
            <a:endParaRPr lang="en-GR" sz="2800" spc="-100" dirty="0">
              <a:solidFill>
                <a:srgbClr val="38365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50961A8-FDA4-AAF6-E9E3-E0AFF1DA7E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2082" y="3586480"/>
            <a:ext cx="669321" cy="1759789"/>
          </a:xfrm>
          <a:prstGeom prst="rect">
            <a:avLst/>
          </a:prstGeom>
        </p:spPr>
      </p:pic>
      <p:pic>
        <p:nvPicPr>
          <p:cNvPr id="14" name="Picture 13" descr="A chart with text and numbers&#10;&#10;AI-generated content may be incorrect.">
            <a:extLst>
              <a:ext uri="{FF2B5EF4-FFF2-40B4-BE49-F238E27FC236}">
                <a16:creationId xmlns:a16="http://schemas.microsoft.com/office/drawing/2014/main" id="{FDC7CD50-FB37-DEC7-E12F-6F1B6F1E28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5619" y="1939854"/>
            <a:ext cx="7772400" cy="340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1641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4476CC0-D834-41EA-7DD1-98AB368F3C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D8243F-736C-89F8-19B5-774BCC307AB6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002082" y="873125"/>
            <a:ext cx="10188575" cy="614363"/>
          </a:xfrm>
        </p:spPr>
        <p:txBody>
          <a:bodyPr lIns="0" tIns="0" rIns="0" bIns="0" anchor="t" anchorCtr="0">
            <a:spAutoFit/>
          </a:bodyPr>
          <a:lstStyle/>
          <a:p>
            <a:pPr algn="l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b="1" spc="-100" dirty="0">
                <a:solidFill>
                  <a:srgbClr val="38365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Top 10 </a:t>
            </a:r>
            <a:r>
              <a:rPr lang="el-GR" sz="3600" b="1" spc="-100" dirty="0">
                <a:solidFill>
                  <a:srgbClr val="38365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Προτιμήσεων ανά Φύλο</a:t>
            </a:r>
            <a:endParaRPr lang="en-GR" sz="2800" spc="-100" dirty="0">
              <a:solidFill>
                <a:srgbClr val="38365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5" descr="A chart with numbers and text&#10;&#10;AI-generated content may be incorrect.">
            <a:extLst>
              <a:ext uri="{FF2B5EF4-FFF2-40B4-BE49-F238E27FC236}">
                <a16:creationId xmlns:a16="http://schemas.microsoft.com/office/drawing/2014/main" id="{2E510EBE-E7F1-DD14-8CE5-E9DD6BE8E3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880" y="2155758"/>
            <a:ext cx="9073139" cy="283535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0148802-C39D-4F09-B580-99F8633D07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082" y="2155758"/>
            <a:ext cx="864296" cy="1023943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18E828D0-A8CA-FE22-D959-AC4FC72041EB}"/>
              </a:ext>
            </a:extLst>
          </p:cNvPr>
          <p:cNvSpPr txBox="1">
            <a:spLocks/>
          </p:cNvSpPr>
          <p:nvPr/>
        </p:nvSpPr>
        <p:spPr>
          <a:xfrm>
            <a:off x="2338194" y="5074255"/>
            <a:ext cx="1691014" cy="24622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l-GR" sz="1600" b="1" dirty="0">
                <a:solidFill>
                  <a:srgbClr val="38365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Μαθητές</a:t>
            </a:r>
            <a:endParaRPr lang="en-GR" sz="1600" b="1" dirty="0">
              <a:solidFill>
                <a:srgbClr val="38365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9294BCFF-19F9-9296-BE67-FAC7AE33B079}"/>
              </a:ext>
            </a:extLst>
          </p:cNvPr>
          <p:cNvSpPr txBox="1">
            <a:spLocks/>
          </p:cNvSpPr>
          <p:nvPr/>
        </p:nvSpPr>
        <p:spPr>
          <a:xfrm>
            <a:off x="6991474" y="5074255"/>
            <a:ext cx="1691014" cy="24622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l-GR" sz="1600" b="1" dirty="0">
                <a:solidFill>
                  <a:srgbClr val="38365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Μαθήτριες</a:t>
            </a:r>
            <a:endParaRPr lang="en-GR" sz="1600" b="1" dirty="0">
              <a:solidFill>
                <a:srgbClr val="38365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41938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56</Words>
  <Application>Microsoft Office PowerPoint</Application>
  <PresentationFormat>Widescreen</PresentationFormat>
  <Paragraphs>12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Aptos</vt:lpstr>
      <vt:lpstr>Aptos Display</vt:lpstr>
      <vt:lpstr>Arial</vt:lpstr>
      <vt:lpstr>Tahoma</vt:lpstr>
      <vt:lpstr>Office Theme</vt:lpstr>
      <vt:lpstr>Τα Επαγγελματικά Ενδιαφέροντα  Μαθητών &amp; Μαθητριών του Δήμου Λαρισαίων  Σχολικό Έτος 2025-2026:  Μια αποτύπωση των ενδιαφερόντων της Gen Z</vt:lpstr>
      <vt:lpstr>PowerPoint Presentation</vt:lpstr>
      <vt:lpstr>PowerPoint Presentation</vt:lpstr>
      <vt:lpstr>Top 10 Προτιμήσεων Μαθητών</vt:lpstr>
      <vt:lpstr>Top 10 Προτιμήσεων Μαθητριών</vt:lpstr>
      <vt:lpstr>Top 10 Προτιμήσεων ανά Φύλο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Sofia Terezaki</dc:creator>
  <cp:lastModifiedBy>orientum</cp:lastModifiedBy>
  <cp:revision>4</cp:revision>
  <dcterms:created xsi:type="dcterms:W3CDTF">2026-02-12T14:45:18Z</dcterms:created>
  <dcterms:modified xsi:type="dcterms:W3CDTF">2026-02-15T16:49:54Z</dcterms:modified>
</cp:coreProperties>
</file>